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5/8/2021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78523" y="2899718"/>
            <a:ext cx="10318418" cy="2593657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L’OPTION </a:t>
            </a:r>
            <a:br>
              <a:rPr lang="fr-FR" dirty="0">
                <a:solidFill>
                  <a:srgbClr val="FF0000"/>
                </a:solidFill>
              </a:rPr>
            </a:br>
            <a:r>
              <a:rPr lang="fr-FR" dirty="0">
                <a:solidFill>
                  <a:srgbClr val="FF0000"/>
                </a:solidFill>
              </a:rPr>
              <a:t>L.C.E.</a:t>
            </a:r>
            <a:br>
              <a:rPr lang="fr-FR" dirty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QU’Est-ce QUE C’EST?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06" t="-668" r="24111" b="26164"/>
          <a:stretch/>
        </p:blipFill>
        <p:spPr>
          <a:xfrm>
            <a:off x="469556" y="4102443"/>
            <a:ext cx="2927946" cy="208306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6962" y="214184"/>
            <a:ext cx="2637810" cy="238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29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1678" y="609599"/>
            <a:ext cx="10178322" cy="1264917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Ca veut dire quoi?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3558746"/>
            <a:ext cx="10178322" cy="2320846"/>
          </a:xfrm>
        </p:spPr>
        <p:txBody>
          <a:bodyPr/>
          <a:lstStyle/>
          <a:p>
            <a:r>
              <a:rPr lang="fr-FR" dirty="0"/>
              <a:t>Cela signifie </a:t>
            </a:r>
            <a:r>
              <a:rPr lang="fr-FR" b="1" dirty="0"/>
              <a:t>L</a:t>
            </a:r>
            <a:r>
              <a:rPr lang="fr-FR" dirty="0"/>
              <a:t>angue et </a:t>
            </a:r>
            <a:r>
              <a:rPr lang="fr-FR" b="1" dirty="0"/>
              <a:t>C</a:t>
            </a:r>
            <a:r>
              <a:rPr lang="fr-FR" dirty="0"/>
              <a:t>ulture </a:t>
            </a:r>
            <a:r>
              <a:rPr lang="fr-FR" b="1" dirty="0"/>
              <a:t>E</a:t>
            </a:r>
            <a:r>
              <a:rPr lang="fr-FR" dirty="0"/>
              <a:t>uropéenne.</a:t>
            </a:r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Cette option constitue une voie d’ouverture vers l’Europe et le monde.</a:t>
            </a:r>
          </a:p>
          <a:p>
            <a:endParaRPr lang="fr-FR" dirty="0"/>
          </a:p>
        </p:txBody>
      </p:sp>
      <p:pic>
        <p:nvPicPr>
          <p:cNvPr id="4" name="Image 3" descr="espagne-am la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7577" y="976441"/>
            <a:ext cx="2998573" cy="35873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3971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1678" y="596568"/>
            <a:ext cx="10178322" cy="1492132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Qu’est ce que c’est?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2475471"/>
            <a:ext cx="10178322" cy="3593591"/>
          </a:xfrm>
        </p:spPr>
        <p:txBody>
          <a:bodyPr/>
          <a:lstStyle/>
          <a:p>
            <a:r>
              <a:rPr lang="fr-FR" dirty="0"/>
              <a:t>C’est une option </a:t>
            </a:r>
            <a:r>
              <a:rPr lang="fr-FR" b="1" i="1" dirty="0"/>
              <a:t>facultative</a:t>
            </a:r>
            <a:r>
              <a:rPr lang="fr-FR" dirty="0"/>
              <a:t>, c’est-à-dire que ce n’est pas obligatoire.</a:t>
            </a:r>
          </a:p>
          <a:p>
            <a:r>
              <a:rPr lang="fr-FR" dirty="0"/>
              <a:t>C’est </a:t>
            </a:r>
            <a:r>
              <a:rPr lang="fr-FR" b="1" i="1" dirty="0"/>
              <a:t>2 heures </a:t>
            </a:r>
            <a:r>
              <a:rPr lang="fr-FR" dirty="0"/>
              <a:t>d’espagnol en plus par semaine en 4° et 3°. Ces 2 heures s’ajoutent aux 2,5 heures d’espagnol LV2 obligatoire pour tous.</a:t>
            </a:r>
          </a:p>
          <a:p>
            <a:r>
              <a:rPr lang="fr-FR" dirty="0"/>
              <a:t>L’essentiel du travail se fait en classe. Il y a peu de travail à la maison.</a:t>
            </a:r>
          </a:p>
          <a:p>
            <a:r>
              <a:rPr lang="fr-FR" dirty="0"/>
              <a:t>On travaille surtout à partir de </a:t>
            </a:r>
            <a:r>
              <a:rPr lang="fr-FR" b="1" i="1" dirty="0"/>
              <a:t>projets</a:t>
            </a:r>
            <a:r>
              <a:rPr lang="fr-FR" dirty="0"/>
              <a:t> (réalisés seul ou en groupe) qui sont </a:t>
            </a:r>
            <a:r>
              <a:rPr lang="fr-FR" b="1" i="1" dirty="0"/>
              <a:t>évalués </a:t>
            </a:r>
            <a:r>
              <a:rPr lang="fr-FR" dirty="0"/>
              <a:t>selon des critères précis.</a:t>
            </a:r>
          </a:p>
          <a:p>
            <a:r>
              <a:rPr lang="fr-FR" dirty="0"/>
              <a:t>Cette option fait l’objet de points de </a:t>
            </a:r>
            <a:r>
              <a:rPr lang="fr-FR" b="1" i="1" dirty="0"/>
              <a:t>bonification</a:t>
            </a:r>
            <a:r>
              <a:rPr lang="fr-FR" dirty="0"/>
              <a:t> (jusqu’à 20 points) </a:t>
            </a:r>
            <a:r>
              <a:rPr lang="fr-FR" b="1" i="1" dirty="0"/>
              <a:t>pour l’obtention du brevet</a:t>
            </a:r>
            <a:r>
              <a:rPr lang="fr-FR" dirty="0"/>
              <a:t>, comme la LCA et/ou la chorale.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264" y="596568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557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1678" y="538904"/>
            <a:ext cx="10178322" cy="1492132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Pour qui?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2907956"/>
            <a:ext cx="10178322" cy="3377514"/>
          </a:xfrm>
        </p:spPr>
        <p:txBody>
          <a:bodyPr/>
          <a:lstStyle/>
          <a:p>
            <a:pPr lvl="0"/>
            <a:r>
              <a:rPr lang="fr-FR" dirty="0"/>
              <a:t>Les élèves de 4</a:t>
            </a:r>
            <a:r>
              <a:rPr lang="fr-FR" baseline="30000" dirty="0"/>
              <a:t>e</a:t>
            </a:r>
            <a:r>
              <a:rPr lang="fr-FR" dirty="0"/>
              <a:t> et de 3</a:t>
            </a:r>
            <a:r>
              <a:rPr lang="fr-FR" baseline="30000" dirty="0"/>
              <a:t>e </a:t>
            </a:r>
            <a:r>
              <a:rPr lang="fr-FR" dirty="0"/>
              <a:t>qui font déjà de l’espagnol.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Tous </a:t>
            </a:r>
            <a:r>
              <a:rPr lang="fr-FR" b="1" i="1" dirty="0"/>
              <a:t>les élèves intéressés </a:t>
            </a:r>
            <a:r>
              <a:rPr lang="fr-FR" dirty="0"/>
              <a:t>par l’espagnol et les cultures hispano-américaines.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Il ne faut pas forcément être bon élève mais juste </a:t>
            </a:r>
            <a:r>
              <a:rPr lang="fr-FR" b="1" i="1" dirty="0"/>
              <a:t>motivé</a:t>
            </a:r>
            <a:r>
              <a:rPr lang="fr-FR" dirty="0"/>
              <a:t> et </a:t>
            </a:r>
            <a:r>
              <a:rPr lang="fr-FR" b="1" i="1" dirty="0"/>
              <a:t>volontaire</a:t>
            </a:r>
            <a:r>
              <a:rPr lang="fr-FR" dirty="0"/>
              <a:t>.</a:t>
            </a:r>
          </a:p>
          <a:p>
            <a:pPr lvl="0"/>
            <a:endParaRPr lang="fr-FR" dirty="0"/>
          </a:p>
          <a:p>
            <a:pPr lvl="0"/>
            <a:r>
              <a:rPr lang="fr-FR" dirty="0"/>
              <a:t>Les élèves latinistes peuvent choisir l'option LCE.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51"/>
          <a:stretch/>
        </p:blipFill>
        <p:spPr>
          <a:xfrm rot="631949">
            <a:off x="7908464" y="320532"/>
            <a:ext cx="2617204" cy="262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014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Pourquoi choisir cette option?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2051223"/>
            <a:ext cx="10178322" cy="3828370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Cette option vise à : 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Renforcer ses compétences de communication (orale et écrite).</a:t>
            </a:r>
          </a:p>
          <a:p>
            <a:endParaRPr lang="fr-FR" dirty="0"/>
          </a:p>
          <a:p>
            <a:r>
              <a:rPr lang="fr-FR" dirty="0"/>
              <a:t>Développer son ouverture d'esprit.</a:t>
            </a:r>
          </a:p>
          <a:p>
            <a:endParaRPr lang="fr-FR" dirty="0"/>
          </a:p>
          <a:p>
            <a:r>
              <a:rPr lang="fr-FR" dirty="0"/>
              <a:t>Accéder à des documents et ressources authentiques.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60" b="32342"/>
          <a:stretch/>
        </p:blipFill>
        <p:spPr>
          <a:xfrm>
            <a:off x="8744164" y="1401977"/>
            <a:ext cx="2437027" cy="1851969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440"/>
          <a:stretch/>
        </p:blipFill>
        <p:spPr>
          <a:xfrm>
            <a:off x="7798787" y="3983690"/>
            <a:ext cx="1781818" cy="270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997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Que fait-on en </a:t>
            </a:r>
            <a:r>
              <a:rPr lang="fr-FR" dirty="0" err="1">
                <a:solidFill>
                  <a:srgbClr val="FF0000"/>
                </a:solidFill>
              </a:rPr>
              <a:t>l.c.e</a:t>
            </a:r>
            <a:r>
              <a:rPr lang="fr-FR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94013" y="2207270"/>
            <a:ext cx="10178322" cy="3844846"/>
          </a:xfrm>
        </p:spPr>
        <p:txBody>
          <a:bodyPr/>
          <a:lstStyle/>
          <a:p>
            <a:r>
              <a:rPr lang="fr-FR" dirty="0"/>
              <a:t>On aborde la culture et la civilisation hispanique et latino-américaine par des activités en lien avec le cinéma, la chanson, la peinture , la littérature , le théâtre etc…</a:t>
            </a:r>
          </a:p>
          <a:p>
            <a:r>
              <a:rPr lang="fr-FR" dirty="0"/>
              <a:t>Dans la mesure du possible on travaille avec un assistant, c’est un jeune natif qui vient partager la culture de son pays avec les élèves.</a:t>
            </a:r>
          </a:p>
          <a:p>
            <a:r>
              <a:rPr lang="fr-FR" dirty="0"/>
              <a:t>On développe des échanges ou une correspondance avec un établissement espagnol, lorsque cela est possible.</a:t>
            </a:r>
          </a:p>
          <a:p>
            <a:r>
              <a:rPr lang="fr-FR" dirty="0"/>
              <a:t>On partage avec des associations locales, par exemple le Centro </a:t>
            </a:r>
            <a:r>
              <a:rPr lang="fr-FR" dirty="0" err="1"/>
              <a:t>español</a:t>
            </a:r>
            <a:r>
              <a:rPr lang="fr-FR" dirty="0"/>
              <a:t> de Montluçon ou l’association de la semaine du cinéma hispanique de Clermont Ferrand.</a:t>
            </a:r>
          </a:p>
          <a:p>
            <a:r>
              <a:rPr lang="fr-FR" dirty="0"/>
              <a:t>On s’entraîne à l’oral pour présenter un sujet (pour l’Oral du Brevet ou pas)</a:t>
            </a:r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495" y="49632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0228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En conclusion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1678" y="2371455"/>
            <a:ext cx="10178322" cy="3593591"/>
          </a:xfrm>
        </p:spPr>
        <p:txBody>
          <a:bodyPr/>
          <a:lstStyle/>
          <a:p>
            <a:r>
              <a:rPr lang="fr-FR" dirty="0"/>
              <a:t>Cette option permet aux élèves d’avoir un renforcement linguistique et culturel destiné à développer leur capacité de communication en langue étrangère et leur offrira un « plus » pour la poursuite de leurs études. </a:t>
            </a:r>
          </a:p>
          <a:p>
            <a:r>
              <a:rPr lang="fr-FR" dirty="0"/>
              <a:t>Après le collège, il est possible de poursuivre cette option en choisissant l’EURO espagnol qui est proposé dans les deux lycées généraux de Montluçon.</a:t>
            </a:r>
          </a:p>
          <a:p>
            <a:r>
              <a:rPr lang="fr-FR" dirty="0"/>
              <a:t>De plus, le Lycée Madame de </a:t>
            </a:r>
            <a:r>
              <a:rPr lang="fr-FR" dirty="0" err="1"/>
              <a:t>Satël</a:t>
            </a:r>
            <a:r>
              <a:rPr lang="fr-FR" dirty="0"/>
              <a:t> propose également une </a:t>
            </a:r>
            <a:r>
              <a:rPr lang="fr-FR"/>
              <a:t>section BACHIBAC </a:t>
            </a:r>
            <a:r>
              <a:rPr lang="fr-FR" dirty="0"/>
              <a:t>qui permet d’obtenir un double BAC reconnu en France et </a:t>
            </a:r>
            <a:r>
              <a:rPr lang="fr-FR"/>
              <a:t>en Espagne.</a:t>
            </a: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94" y="4764096"/>
            <a:ext cx="2329837" cy="2093904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650" y="576516"/>
            <a:ext cx="1547206" cy="1526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57075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65</TotalTime>
  <Words>446</Words>
  <Application>Microsoft Office PowerPoint</Application>
  <PresentationFormat>Grand écran</PresentationFormat>
  <Paragraphs>39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Gill Sans MT</vt:lpstr>
      <vt:lpstr>Impact</vt:lpstr>
      <vt:lpstr>Badge</vt:lpstr>
      <vt:lpstr>L’OPTION  L.C.E. </vt:lpstr>
      <vt:lpstr>Ca veut dire quoi?</vt:lpstr>
      <vt:lpstr>Qu’est ce que c’est?</vt:lpstr>
      <vt:lpstr>Pour qui?</vt:lpstr>
      <vt:lpstr>Pourquoi choisir cette option?</vt:lpstr>
      <vt:lpstr>Que fait-on en l.c.e?</vt:lpstr>
      <vt:lpstr>En conclusion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L’OPTION  L.C.E.</dc:title>
  <dc:creator>HP</dc:creator>
  <cp:lastModifiedBy>Stéphanie Faye</cp:lastModifiedBy>
  <cp:revision>9</cp:revision>
  <dcterms:created xsi:type="dcterms:W3CDTF">2020-05-28T14:54:31Z</dcterms:created>
  <dcterms:modified xsi:type="dcterms:W3CDTF">2021-05-08T10:54:18Z</dcterms:modified>
</cp:coreProperties>
</file>